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2"/>
  </p:notesMasterIdLst>
  <p:sldIdLst>
    <p:sldId id="256" r:id="rId2"/>
    <p:sldId id="263" r:id="rId3"/>
    <p:sldId id="287" r:id="rId4"/>
    <p:sldId id="265" r:id="rId5"/>
    <p:sldId id="304" r:id="rId6"/>
    <p:sldId id="273" r:id="rId7"/>
    <p:sldId id="269" r:id="rId8"/>
    <p:sldId id="288" r:id="rId9"/>
    <p:sldId id="283" r:id="rId10"/>
    <p:sldId id="286" r:id="rId11"/>
    <p:sldId id="299" r:id="rId12"/>
    <p:sldId id="280" r:id="rId13"/>
    <p:sldId id="275" r:id="rId14"/>
    <p:sldId id="295" r:id="rId15"/>
    <p:sldId id="309" r:id="rId16"/>
    <p:sldId id="312" r:id="rId17"/>
    <p:sldId id="310" r:id="rId18"/>
    <p:sldId id="311" r:id="rId19"/>
    <p:sldId id="291" r:id="rId20"/>
    <p:sldId id="293" r:id="rId21"/>
    <p:sldId id="292" r:id="rId22"/>
    <p:sldId id="284" r:id="rId23"/>
    <p:sldId id="306" r:id="rId24"/>
    <p:sldId id="307" r:id="rId25"/>
    <p:sldId id="308" r:id="rId26"/>
    <p:sldId id="282" r:id="rId27"/>
    <p:sldId id="281" r:id="rId28"/>
    <p:sldId id="300" r:id="rId29"/>
    <p:sldId id="279" r:id="rId30"/>
    <p:sldId id="266" r:id="rId3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BDC"/>
    <a:srgbClr val="000000"/>
    <a:srgbClr val="72A9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636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30D19B-98C0-47DE-A9D9-475638E4BB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ltGray">
          <a:xfrm>
            <a:off x="417513" y="1600200"/>
            <a:ext cx="438150" cy="1358900"/>
          </a:xfrm>
          <a:prstGeom prst="rect">
            <a:avLst/>
          </a:prstGeom>
          <a:solidFill>
            <a:srgbClr val="72A95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ltGray">
          <a:xfrm>
            <a:off x="800100" y="1600200"/>
            <a:ext cx="328613" cy="1358900"/>
          </a:xfrm>
          <a:prstGeom prst="rect">
            <a:avLst/>
          </a:prstGeom>
          <a:gradFill rotWithShape="0">
            <a:gsLst>
              <a:gs pos="0">
                <a:srgbClr val="72A957"/>
              </a:gs>
              <a:gs pos="100000">
                <a:srgbClr val="72A957">
                  <a:gamma/>
                  <a:tint val="13333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" name="Rectangle 20"/>
          <p:cNvSpPr>
            <a:spLocks noChangeArrowheads="1"/>
          </p:cNvSpPr>
          <p:nvPr userDrawn="1"/>
        </p:nvSpPr>
        <p:spPr bwMode="ltGray">
          <a:xfrm>
            <a:off x="541338" y="2906713"/>
            <a:ext cx="422275" cy="15890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7" name="Rectangle 21"/>
          <p:cNvSpPr>
            <a:spLocks noChangeArrowheads="1"/>
          </p:cNvSpPr>
          <p:nvPr userDrawn="1"/>
        </p:nvSpPr>
        <p:spPr bwMode="ltGray">
          <a:xfrm>
            <a:off x="911225" y="2906713"/>
            <a:ext cx="368300" cy="1589087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gray">
          <a:xfrm>
            <a:off x="762000" y="1447800"/>
            <a:ext cx="76200" cy="1981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29412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9" name="Rectangle 26"/>
          <p:cNvSpPr>
            <a:spLocks noChangeArrowheads="1"/>
          </p:cNvSpPr>
          <p:nvPr userDrawn="1"/>
        </p:nvSpPr>
        <p:spPr bwMode="gray">
          <a:xfrm>
            <a:off x="830263" y="1447800"/>
            <a:ext cx="84137" cy="19812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3725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10" name="Rectangle 22"/>
          <p:cNvSpPr>
            <a:spLocks noChangeArrowheads="1"/>
          </p:cNvSpPr>
          <p:nvPr userDrawn="1"/>
        </p:nvSpPr>
        <p:spPr bwMode="ltGray">
          <a:xfrm>
            <a:off x="127000" y="2514600"/>
            <a:ext cx="560388" cy="7413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tint val="1882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11" name="Rectangle 23"/>
          <p:cNvSpPr>
            <a:spLocks noChangeArrowheads="1"/>
          </p:cNvSpPr>
          <p:nvPr userDrawn="1"/>
        </p:nvSpPr>
        <p:spPr bwMode="gray">
          <a:xfrm>
            <a:off x="468313" y="31670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12" name="Rectangle 24"/>
          <p:cNvSpPr>
            <a:spLocks noChangeArrowheads="1"/>
          </p:cNvSpPr>
          <p:nvPr userDrawn="1"/>
        </p:nvSpPr>
        <p:spPr bwMode="gray">
          <a:xfrm>
            <a:off x="457200" y="3201988"/>
            <a:ext cx="8226425" cy="31750"/>
          </a:xfrm>
          <a:prstGeom prst="rect">
            <a:avLst/>
          </a:prstGeom>
          <a:gradFill rotWithShape="0">
            <a:gsLst>
              <a:gs pos="0">
                <a:srgbClr val="72A957"/>
              </a:gs>
              <a:gs pos="100000">
                <a:srgbClr val="72A957">
                  <a:gamma/>
                  <a:tint val="4274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pic>
        <p:nvPicPr>
          <p:cNvPr id="13" name="Picture 17" descr="brasãoDifus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438400"/>
            <a:ext cx="596900" cy="657225"/>
          </a:xfrm>
          <a:prstGeom prst="rect">
            <a:avLst/>
          </a:prstGeom>
          <a:noFill/>
          <a:ln w="9525">
            <a:solidFill>
              <a:srgbClr val="72A957"/>
            </a:solidFill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08/10/2004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09AEC0D-2B4E-4E2D-A277-6CA6070B5F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A4748-29F0-4BE0-9117-92BE49FC33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C7C43-6B1D-45A1-BE82-552C3AAA93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319EC-5AE5-41F8-8513-57AAE76DE6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C6A0C-A757-4B45-8DA1-8B24743D65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C9046-35C8-4A84-8248-C469079C0D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6EE8B-9C99-4F93-B7DF-B70C86299D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91283-F3F2-4F69-B8F3-1F078A0B67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A054F-545E-4B4F-B074-B81F9FAEAD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01420-CF6F-49D7-BA09-38209A6CA5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FAB9B-7265-481C-9699-6B7F680B0A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brasãoDifus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1143000"/>
            <a:ext cx="5969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rgbClr val="72A95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72A957"/>
              </a:gs>
              <a:gs pos="100000">
                <a:srgbClr val="72A957">
                  <a:gamma/>
                  <a:tint val="13333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tint val="1882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683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0DD71D3-3C7D-48D5-B42E-47D11A25E0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4527" name="Rectangle 15"/>
          <p:cNvSpPr>
            <a:spLocks noChangeArrowheads="1"/>
          </p:cNvSpPr>
          <p:nvPr userDrawn="1"/>
        </p:nvSpPr>
        <p:spPr bwMode="gray">
          <a:xfrm>
            <a:off x="457200" y="1816100"/>
            <a:ext cx="8226425" cy="31750"/>
          </a:xfrm>
          <a:prstGeom prst="rect">
            <a:avLst/>
          </a:prstGeom>
          <a:gradFill rotWithShape="0">
            <a:gsLst>
              <a:gs pos="0">
                <a:srgbClr val="72A957"/>
              </a:gs>
              <a:gs pos="100000">
                <a:srgbClr val="72A957">
                  <a:gamma/>
                  <a:tint val="4274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29412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  <p:sp>
        <p:nvSpPr>
          <p:cNvPr id="64526" name="Rectangle 14"/>
          <p:cNvSpPr>
            <a:spLocks noChangeArrowheads="1"/>
          </p:cNvSpPr>
          <p:nvPr userDrawn="1"/>
        </p:nvSpPr>
        <p:spPr bwMode="gray">
          <a:xfrm>
            <a:off x="787400" y="990600"/>
            <a:ext cx="31750" cy="105251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3725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72A957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taniarodriguesmendes@yahoo.com.br" TargetMode="External"/><Relationship Id="rId2" Type="http://schemas.openxmlformats.org/officeDocument/2006/relationships/hyperlink" Target="mailto:trodrigues@al.sp.gov.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rasãoDifu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97425"/>
            <a:ext cx="876300" cy="962025"/>
          </a:xfrm>
          <a:prstGeom prst="rect">
            <a:avLst/>
          </a:prstGeom>
          <a:noFill/>
          <a:ln w="9525">
            <a:solidFill>
              <a:srgbClr val="72A957"/>
            </a:solidFill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924800" cy="1143000"/>
          </a:xfrm>
        </p:spPr>
        <p:txBody>
          <a:bodyPr/>
          <a:lstStyle/>
          <a:p>
            <a:pPr algn="ctr" eaLnBrk="1" hangingPunct="1"/>
            <a:r>
              <a:rPr lang="pt-BR" sz="3200" smtClean="0"/>
              <a:t>COMISSÕES – FASE DE INSTRUÇÃO DO PROCESSO LEGISLATIVO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835150" y="3573463"/>
            <a:ext cx="6629400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 b="1">
                <a:solidFill>
                  <a:schemeClr val="tx2"/>
                </a:solidFill>
                <a:cs typeface="Times New Roman" charset="0"/>
              </a:rPr>
              <a:t>Tania Rodrigues Mendes </a:t>
            </a:r>
          </a:p>
          <a:p>
            <a:pPr algn="r">
              <a:spcBef>
                <a:spcPct val="50000"/>
              </a:spcBef>
            </a:pPr>
            <a:r>
              <a:rPr lang="pt-BR" sz="1400" b="1">
                <a:solidFill>
                  <a:schemeClr val="tx2"/>
                </a:solidFill>
                <a:cs typeface="Times New Roman" charset="0"/>
              </a:rPr>
              <a:t>Analista Legislativo </a:t>
            </a:r>
          </a:p>
          <a:p>
            <a:pPr algn="r">
              <a:spcBef>
                <a:spcPct val="50000"/>
              </a:spcBef>
            </a:pPr>
            <a:r>
              <a:rPr lang="pt-BR" sz="1400" b="1">
                <a:solidFill>
                  <a:schemeClr val="tx2"/>
                </a:solidFill>
                <a:cs typeface="Times New Roman" charset="0"/>
              </a:rPr>
              <a:t>Secretária da Comissão de Fiscalização e Controle</a:t>
            </a:r>
          </a:p>
          <a:p>
            <a:pPr algn="r">
              <a:spcBef>
                <a:spcPct val="50000"/>
              </a:spcBef>
            </a:pPr>
            <a:r>
              <a:rPr lang="pt-BR" sz="1400" b="1">
                <a:solidFill>
                  <a:schemeClr val="tx2"/>
                </a:solidFill>
                <a:cs typeface="Times New Roman" charset="0"/>
              </a:rPr>
              <a:t>Coordenadora do Comitê Executivo do Portal da ALESP</a:t>
            </a:r>
          </a:p>
          <a:p>
            <a:pPr>
              <a:spcBef>
                <a:spcPct val="50000"/>
              </a:spcBef>
            </a:pPr>
            <a:endParaRPr lang="pt-BR" sz="1400" b="1">
              <a:solidFill>
                <a:schemeClr val="tx2"/>
              </a:solidFill>
              <a:cs typeface="Times New Roman" charset="0"/>
            </a:endParaRPr>
          </a:p>
          <a:p>
            <a:pPr algn="r">
              <a:spcBef>
                <a:spcPct val="50000"/>
              </a:spcBef>
            </a:pPr>
            <a:r>
              <a:rPr lang="pt-BR" sz="1200" b="1">
                <a:solidFill>
                  <a:schemeClr val="tx2"/>
                </a:solidFill>
                <a:cs typeface="Times New Roman" charset="0"/>
              </a:rPr>
              <a:t>CURSO DE PROCESSO LEGISLATIVO – CICLO BÁSICO</a:t>
            </a:r>
          </a:p>
          <a:p>
            <a:pPr algn="r">
              <a:spcBef>
                <a:spcPct val="50000"/>
              </a:spcBef>
            </a:pPr>
            <a:r>
              <a:rPr lang="pt-BR" sz="1200" b="1">
                <a:solidFill>
                  <a:schemeClr val="tx2"/>
                </a:solidFill>
                <a:cs typeface="Times New Roman" charset="0"/>
              </a:rPr>
              <a:t>INSTITUTO DO LEGISLATIVO PAULISTA</a:t>
            </a:r>
            <a:r>
              <a:rPr lang="pt-BR" sz="1400" b="1">
                <a:solidFill>
                  <a:schemeClr val="tx2"/>
                </a:solidFill>
                <a:cs typeface="Times New Roman" charset="0"/>
              </a:rPr>
              <a:t> </a:t>
            </a:r>
          </a:p>
          <a:p>
            <a:pPr algn="r">
              <a:spcBef>
                <a:spcPct val="50000"/>
              </a:spcBef>
            </a:pPr>
            <a:r>
              <a:rPr lang="pt-BR" sz="1400" b="1">
                <a:solidFill>
                  <a:schemeClr val="tx2"/>
                </a:solidFill>
                <a:cs typeface="Times New Roman" charset="0"/>
              </a:rPr>
              <a:t>São Paulo, 24 de março de 2014</a:t>
            </a:r>
          </a:p>
          <a:p>
            <a:pPr algn="r">
              <a:spcBef>
                <a:spcPct val="50000"/>
              </a:spcBef>
            </a:pPr>
            <a:endParaRPr lang="pt-BR" sz="1400" b="1">
              <a:solidFill>
                <a:schemeClr val="tx2"/>
              </a:solidFill>
              <a:cs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COMISSÕES PERMANENTES NA ALESP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smtClean="0"/>
              <a:t>CONSTITUIÇÃO JUSTIÇA E REDAÇÃO - CCJR</a:t>
            </a:r>
          </a:p>
          <a:p>
            <a:r>
              <a:rPr lang="pt-BR" sz="1600" smtClean="0"/>
              <a:t>FINANÇAS, ORÇAMENTO E PLANEJAMENTO - CFOP</a:t>
            </a:r>
          </a:p>
          <a:p>
            <a:r>
              <a:rPr lang="pt-BR" sz="1600" smtClean="0"/>
              <a:t>SAÚDE - CS</a:t>
            </a:r>
          </a:p>
          <a:p>
            <a:r>
              <a:rPr lang="pt-BR" sz="1600" smtClean="0"/>
              <a:t>EDUCAÇÃO E CULTURA - CEC</a:t>
            </a:r>
          </a:p>
          <a:p>
            <a:r>
              <a:rPr lang="pt-BR" sz="1600" smtClean="0"/>
              <a:t>ASSUNTOS DESPORTIVOS - CAD</a:t>
            </a:r>
          </a:p>
          <a:p>
            <a:r>
              <a:rPr lang="pt-BR" sz="1600" smtClean="0"/>
              <a:t>ASSUNTOS METROPOLITANOS E MUNICIPAIS - CAMM</a:t>
            </a:r>
          </a:p>
          <a:p>
            <a:r>
              <a:rPr lang="pt-BR" sz="1600" smtClean="0"/>
              <a:t>INFRAESTRUTURA - CIE</a:t>
            </a:r>
          </a:p>
          <a:p>
            <a:r>
              <a:rPr lang="pt-BR" sz="1600" smtClean="0"/>
              <a:t>TRANSPORTES E COMUNICAÇÕES - CTC</a:t>
            </a:r>
          </a:p>
          <a:p>
            <a:r>
              <a:rPr lang="pt-BR" sz="1600" smtClean="0"/>
              <a:t>SEGURANÇA PÚBLICA E ASSUNTOS PENITENCIÁRIOS - CSPAP</a:t>
            </a:r>
          </a:p>
          <a:p>
            <a:r>
              <a:rPr lang="pt-BR" sz="1600" smtClean="0"/>
              <a:t>ADMINISTRAÇÃO PÚBLICA E RELAÇÕES DO TRABALHO - CAPTR</a:t>
            </a:r>
          </a:p>
          <a:p>
            <a:r>
              <a:rPr lang="pt-BR" sz="1600" smtClean="0"/>
              <a:t>MEIO AMBIENTE E DESENVOLVIMENTO SUSTENTÁVEL - CMADS</a:t>
            </a:r>
          </a:p>
          <a:p>
            <a:r>
              <a:rPr lang="pt-BR" sz="1600" smtClean="0"/>
              <a:t>ATIVIDADES ECONÔMICAS - CAE</a:t>
            </a:r>
          </a:p>
          <a:p>
            <a:r>
              <a:rPr lang="pt-BR" sz="1600" smtClean="0"/>
              <a:t>DEFESA DOS DIREITOS DA PESSOA HUMANA, DA CIDADANIA, DA PARTICIPAÇÃO E DAS QUESTÕES SOCIAIS - CDD</a:t>
            </a:r>
          </a:p>
          <a:p>
            <a:r>
              <a:rPr lang="pt-BR" sz="1600" smtClean="0"/>
              <a:t>CIÊNCIA, TECONOLOGIA E INFORMAÇÃO - CCTI</a:t>
            </a:r>
          </a:p>
          <a:p>
            <a:r>
              <a:rPr lang="pt-BR" sz="1600" smtClean="0"/>
              <a:t>FISCALIZAÇÃO E CONTROLE - CFC</a:t>
            </a:r>
          </a:p>
          <a:p>
            <a:endParaRPr lang="pt-BR" sz="1800" smtClean="0"/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C42AEC-1D91-421B-99CB-380D36A2EB40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CONTROLAR, FISCALIZAR E INVESTIGAR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1187450" y="2133600"/>
            <a:ext cx="7772400" cy="4114800"/>
          </a:xfrm>
        </p:spPr>
        <p:txBody>
          <a:bodyPr/>
          <a:lstStyle/>
          <a:p>
            <a:pPr eaLnBrk="1" hangingPunct="1"/>
            <a:r>
              <a:rPr lang="pt-BR" sz="1800" smtClean="0"/>
              <a:t>Objetivos</a:t>
            </a:r>
          </a:p>
          <a:p>
            <a:pPr eaLnBrk="1" hangingPunct="1">
              <a:buFont typeface="Wingdings" pitchFamily="2" charset="2"/>
              <a:buNone/>
            </a:pPr>
            <a:endParaRPr lang="pt-BR" sz="1800" smtClean="0"/>
          </a:p>
          <a:p>
            <a:pPr eaLnBrk="1" hangingPunct="1"/>
            <a:r>
              <a:rPr lang="pt-BR" sz="1800" smtClean="0"/>
              <a:t>Objetos</a:t>
            </a:r>
          </a:p>
          <a:p>
            <a:pPr eaLnBrk="1" hangingPunct="1">
              <a:buFont typeface="Wingdings" pitchFamily="2" charset="2"/>
              <a:buNone/>
            </a:pPr>
            <a:endParaRPr lang="pt-BR" sz="1800" smtClean="0"/>
          </a:p>
          <a:p>
            <a:pPr eaLnBrk="1" hangingPunct="1"/>
            <a:r>
              <a:rPr lang="pt-BR" sz="1800" smtClean="0"/>
              <a:t>Características</a:t>
            </a:r>
          </a:p>
          <a:p>
            <a:pPr eaLnBrk="1" hangingPunct="1">
              <a:buFont typeface="Wingdings" pitchFamily="2" charset="2"/>
              <a:buNone/>
            </a:pPr>
            <a:endParaRPr lang="pt-BR" sz="1800" smtClean="0"/>
          </a:p>
          <a:p>
            <a:pPr eaLnBrk="1" hangingPunct="1"/>
            <a:r>
              <a:rPr lang="pt-BR" sz="1800" smtClean="0"/>
              <a:t>Instrumentos</a:t>
            </a:r>
          </a:p>
          <a:p>
            <a:pPr eaLnBrk="1" hangingPunct="1">
              <a:buFont typeface="Wingdings" pitchFamily="2" charset="2"/>
              <a:buNone/>
            </a:pPr>
            <a:endParaRPr lang="pt-BR" sz="1800" smtClean="0"/>
          </a:p>
          <a:p>
            <a:pPr eaLnBrk="1" hangingPunct="1"/>
            <a:r>
              <a:rPr lang="pt-BR" sz="1800" smtClean="0"/>
              <a:t>Comissão de Fiscalização e Controle</a:t>
            </a:r>
          </a:p>
          <a:p>
            <a:pPr eaLnBrk="1" hangingPunct="1"/>
            <a:endParaRPr lang="pt-BR" sz="1800" smtClean="0"/>
          </a:p>
          <a:p>
            <a:pPr eaLnBrk="1" hangingPunct="1"/>
            <a:r>
              <a:rPr lang="pt-BR" sz="1800" smtClean="0"/>
              <a:t>Comissões Parlamentares de Inquérito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endParaRPr lang="pt-BR" smtClean="0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EBE9CD8-FDFE-4D6D-8BAF-997F50430A83}" type="slidenum">
              <a:rPr lang="pt-BR" smtClean="0"/>
              <a:pPr/>
              <a:t>11</a:t>
            </a:fld>
            <a:endParaRPr lang="pt-B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7B32E7-747E-45B3-A603-6ED393B64A1F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FISCALIZAÇÃO E CONTROLE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16113"/>
            <a:ext cx="7772400" cy="4114800"/>
          </a:xfrm>
        </p:spPr>
        <p:txBody>
          <a:bodyPr/>
          <a:lstStyle/>
          <a:p>
            <a:pPr eaLnBrk="1" hangingPunct="1"/>
            <a:r>
              <a:rPr lang="pt-BR" sz="1400" smtClean="0"/>
              <a:t>Averiguar o cumprimento dos objetivos institucionais e os atos da administração – Pareceres de legalidade e de mérito na CFC</a:t>
            </a:r>
          </a:p>
          <a:p>
            <a:pPr eaLnBrk="1" hangingPunct="1">
              <a:buFont typeface="Wingdings" pitchFamily="2" charset="2"/>
              <a:buNone/>
            </a:pPr>
            <a:endParaRPr lang="pt-BR" sz="1400" smtClean="0"/>
          </a:p>
          <a:p>
            <a:pPr eaLnBrk="1" hangingPunct="1"/>
            <a:r>
              <a:rPr lang="pt-BR" sz="1400" smtClean="0"/>
              <a:t>Legalidade e regularidade na execução de contratos – CFOP – deliberação conclusiva na Comissão.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400" smtClean="0"/>
              <a:t> </a:t>
            </a:r>
          </a:p>
          <a:p>
            <a:pPr eaLnBrk="1" hangingPunct="1"/>
            <a:r>
              <a:rPr lang="pt-BR" sz="1400" smtClean="0"/>
              <a:t>Monitorar a execução de normas e a obediência aos princípios constitucionais da Administração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400" smtClean="0"/>
              <a:t> </a:t>
            </a:r>
          </a:p>
          <a:p>
            <a:pPr eaLnBrk="1" hangingPunct="1"/>
            <a:r>
              <a:rPr lang="pt-BR" sz="1400" smtClean="0"/>
              <a:t>Controlar a aplicação dos recursos públicos e o desenvolvimento de programas e projetos – artigo 52A da Constituição do Estado</a:t>
            </a:r>
          </a:p>
          <a:p>
            <a:pPr eaLnBrk="1" hangingPunct="1">
              <a:buFont typeface="Wingdings" pitchFamily="2" charset="2"/>
              <a:buNone/>
            </a:pPr>
            <a:endParaRPr lang="pt-BR" sz="1400" smtClean="0"/>
          </a:p>
          <a:p>
            <a:pPr eaLnBrk="1" hangingPunct="1"/>
            <a:r>
              <a:rPr lang="pt-BR" sz="1400" smtClean="0"/>
              <a:t>Analisar as concessionárias de serviços</a:t>
            </a:r>
          </a:p>
          <a:p>
            <a:pPr eaLnBrk="1" hangingPunct="1">
              <a:buFont typeface="Wingdings" pitchFamily="2" charset="2"/>
              <a:buNone/>
            </a:pPr>
            <a:endParaRPr lang="pt-BR" sz="1400" smtClean="0"/>
          </a:p>
          <a:p>
            <a:pPr eaLnBrk="1" hangingPunct="1"/>
            <a:r>
              <a:rPr lang="pt-BR" sz="1400" smtClean="0"/>
              <a:t>Receber denúncias e petições dos cidadãos</a:t>
            </a:r>
          </a:p>
          <a:p>
            <a:pPr eaLnBrk="1" hangingPunct="1">
              <a:buFont typeface="Wingdings" pitchFamily="2" charset="2"/>
              <a:buNone/>
            </a:pPr>
            <a:endParaRPr lang="pt-BR" sz="1400" smtClean="0"/>
          </a:p>
          <a:p>
            <a:pPr eaLnBrk="1" hangingPunct="1"/>
            <a:r>
              <a:rPr lang="pt-BR" sz="1400" smtClean="0"/>
              <a:t>Auxílio do Tribunal de Contas do Estado – CFOP e CFC</a:t>
            </a:r>
          </a:p>
          <a:p>
            <a:pPr eaLnBrk="1" hangingPunct="1"/>
            <a:endParaRPr lang="pt-BR" sz="1400" smtClean="0"/>
          </a:p>
          <a:p>
            <a:pPr eaLnBrk="1" hangingPunct="1"/>
            <a:r>
              <a:rPr lang="pt-BR" sz="1400" smtClean="0"/>
              <a:t>A CFC realiza todas as etapas de instrução, seus pareceres não são submetidos à deliberação no Plenário, acompanha  a realização de propostas dos Relatórios de CPI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  <p:sp>
        <p:nvSpPr>
          <p:cNvPr id="5" name="Retângulo 4"/>
          <p:cNvSpPr/>
          <p:nvPr/>
        </p:nvSpPr>
        <p:spPr>
          <a:xfrm>
            <a:off x="1931988" y="2052638"/>
            <a:ext cx="3079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800" kern="0" dirty="0">
                <a:solidFill>
                  <a:srgbClr val="333399"/>
                </a:solidFill>
                <a:latin typeface="Tahoma"/>
              </a:rPr>
              <a:t>e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5B2AC8-1C89-4185-A88C-7E05FD2EDF8F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TRABALHOS DAS COMISSÕES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pt-BR" sz="2000" smtClean="0"/>
              <a:t>“A Comissão que receber qualquer proposição ou documento enviado pela Mesa poderá propor a sua aprovação ou rejeição total ou parcial, apresentar projetos deles decorrentes, dar-lhes substitutivos e formular emendas e subemendas, bem como dividi-los em  proposições autônomas.” (XIV CRI,52)</a:t>
            </a:r>
          </a:p>
          <a:p>
            <a:pPr eaLnBrk="1" hangingPunct="1">
              <a:lnSpc>
                <a:spcPct val="75000"/>
              </a:lnSpc>
            </a:pPr>
            <a:r>
              <a:rPr lang="pt-BR" sz="1600" smtClean="0"/>
              <a:t>Relatores</a:t>
            </a:r>
          </a:p>
          <a:p>
            <a:pPr eaLnBrk="1" hangingPunct="1">
              <a:lnSpc>
                <a:spcPct val="75000"/>
              </a:lnSpc>
            </a:pPr>
            <a:r>
              <a:rPr lang="pt-BR" sz="1600" smtClean="0"/>
              <a:t>Pareceres</a:t>
            </a:r>
          </a:p>
          <a:p>
            <a:pPr eaLnBrk="1" hangingPunct="1">
              <a:lnSpc>
                <a:spcPct val="75000"/>
              </a:lnSpc>
            </a:pPr>
            <a:r>
              <a:rPr lang="pt-BR" sz="1600" smtClean="0"/>
              <a:t>Vista</a:t>
            </a:r>
          </a:p>
          <a:p>
            <a:pPr eaLnBrk="1" hangingPunct="1">
              <a:lnSpc>
                <a:spcPct val="75000"/>
              </a:lnSpc>
            </a:pPr>
            <a:r>
              <a:rPr lang="pt-BR" sz="1600" smtClean="0"/>
              <a:t>Tipos de votos</a:t>
            </a:r>
          </a:p>
          <a:p>
            <a:pPr eaLnBrk="1" hangingPunct="1">
              <a:lnSpc>
                <a:spcPct val="75000"/>
              </a:lnSpc>
            </a:pPr>
            <a:r>
              <a:rPr lang="pt-BR" sz="1600" smtClean="0"/>
              <a:t>Elaboração nas Comissões</a:t>
            </a:r>
          </a:p>
          <a:p>
            <a:pPr eaLnBrk="1" hangingPunct="1">
              <a:lnSpc>
                <a:spcPct val="75000"/>
              </a:lnSpc>
            </a:pPr>
            <a:r>
              <a:rPr lang="pt-BR" sz="1600" smtClean="0"/>
              <a:t>Votação conclusiva</a:t>
            </a:r>
          </a:p>
          <a:p>
            <a:pPr eaLnBrk="1" hangingPunct="1">
              <a:lnSpc>
                <a:spcPct val="75000"/>
              </a:lnSpc>
            </a:pPr>
            <a:r>
              <a:rPr lang="pt-BR" sz="1600" smtClean="0"/>
              <a:t>Assessoria técnica</a:t>
            </a:r>
          </a:p>
          <a:p>
            <a:pPr eaLnBrk="1" hangingPunct="1">
              <a:lnSpc>
                <a:spcPct val="75000"/>
              </a:lnSpc>
            </a:pPr>
            <a:r>
              <a:rPr lang="pt-BR" sz="1600" smtClean="0"/>
              <a:t>Proposições apresentadas nas Comissões</a:t>
            </a:r>
          </a:p>
          <a:p>
            <a:pPr eaLnBrk="1" hangingPunct="1">
              <a:lnSpc>
                <a:spcPct val="75000"/>
              </a:lnSpc>
            </a:pPr>
            <a:r>
              <a:rPr lang="pt-BR" sz="1600" smtClean="0"/>
              <a:t>Início e finalização da tramitação de proposições na Comissão.</a:t>
            </a:r>
          </a:p>
          <a:p>
            <a:pPr eaLnBrk="1" hangingPunct="1">
              <a:lnSpc>
                <a:spcPct val="75000"/>
              </a:lnSpc>
            </a:pPr>
            <a:endParaRPr lang="pt-BR" sz="1600" smtClean="0"/>
          </a:p>
          <a:p>
            <a:pPr eaLnBrk="1" hangingPunct="1">
              <a:lnSpc>
                <a:spcPct val="75000"/>
              </a:lnSpc>
            </a:pPr>
            <a:r>
              <a:rPr lang="pt-BR" sz="2000" smtClean="0"/>
              <a:t>Convocações/convites à agentes públicos – regras constitucionais e regimentais</a:t>
            </a:r>
            <a:endParaRPr lang="pt-B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REUNIÕES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1800" smtClean="0"/>
              <a:t>Reuniões constituem oportunidades em que toda a instrução de proposições e processos será consolidada, apreciada, debatida e deliberada, para a emissão de um “Parecer” da Comissão que subsidiará a deliberação final pela Assembléia.</a:t>
            </a:r>
          </a:p>
          <a:p>
            <a:r>
              <a:rPr lang="pt-BR" sz="1800" smtClean="0"/>
              <a:t>Ordinárias e extraordinárias</a:t>
            </a:r>
          </a:p>
          <a:p>
            <a:r>
              <a:rPr lang="pt-BR" sz="1800" smtClean="0"/>
              <a:t>Quorum</a:t>
            </a:r>
          </a:p>
          <a:p>
            <a:r>
              <a:rPr lang="pt-BR" sz="1800" smtClean="0"/>
              <a:t>Pautas – preparação e divulgação prévia</a:t>
            </a:r>
          </a:p>
          <a:p>
            <a:r>
              <a:rPr lang="pt-BR" sz="1800" smtClean="0"/>
              <a:t>Participação: membros efetivos, substitutos e eventuais</a:t>
            </a:r>
          </a:p>
          <a:p>
            <a:r>
              <a:rPr lang="pt-BR" sz="1800" smtClean="0"/>
              <a:t>Prazos regimentais</a:t>
            </a:r>
          </a:p>
          <a:p>
            <a:r>
              <a:rPr lang="pt-BR" sz="1800" smtClean="0"/>
              <a:t>Audiências Públicas</a:t>
            </a:r>
          </a:p>
          <a:p>
            <a:r>
              <a:rPr lang="pt-BR" sz="1800" smtClean="0"/>
              <a:t>Deliberativas</a:t>
            </a:r>
          </a:p>
          <a:p>
            <a:r>
              <a:rPr lang="pt-BR" sz="1800" smtClean="0"/>
              <a:t>Etapas: preparação, realização, finalização/encaminhamentos</a:t>
            </a:r>
          </a:p>
          <a:p>
            <a:pPr>
              <a:buFont typeface="Wingdings" pitchFamily="2" charset="2"/>
              <a:buNone/>
            </a:pPr>
            <a:endParaRPr lang="pt-BR" sz="1800" smtClean="0"/>
          </a:p>
          <a:p>
            <a:pPr>
              <a:buFont typeface="Wingdings" pitchFamily="2" charset="2"/>
              <a:buNone/>
            </a:pPr>
            <a:endParaRPr lang="pt-BR" sz="1800" smtClean="0"/>
          </a:p>
          <a:p>
            <a:pPr>
              <a:buFont typeface="Wingdings" pitchFamily="2" charset="2"/>
              <a:buNone/>
            </a:pPr>
            <a:r>
              <a:rPr lang="pt-BR" sz="1800" smtClean="0"/>
              <a:t>Reuniões conjuntas/”congressos”</a:t>
            </a:r>
          </a:p>
          <a:p>
            <a:endParaRPr lang="pt-BR" smtClean="0"/>
          </a:p>
          <a:p>
            <a:pPr>
              <a:buFont typeface="Wingdings" pitchFamily="2" charset="2"/>
              <a:buNone/>
            </a:pPr>
            <a:endParaRPr lang="pt-BR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6033EB-8AE9-40C7-A1C7-96FB64987B8C}" type="slidenum">
              <a:rPr lang="pt-BR" smtClean="0"/>
              <a:pPr/>
              <a:t>14</a:t>
            </a:fld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FUNCIONAMENTO DA REUNIÃO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smtClean="0"/>
              <a:t>Formação e controle do Quorum</a:t>
            </a:r>
          </a:p>
          <a:p>
            <a:endParaRPr lang="pt-BR" sz="1600" smtClean="0"/>
          </a:p>
          <a:p>
            <a:r>
              <a:rPr lang="pt-BR" sz="1600" smtClean="0"/>
              <a:t>Abertura</a:t>
            </a:r>
          </a:p>
          <a:p>
            <a:endParaRPr lang="pt-BR" sz="1600" smtClean="0"/>
          </a:p>
          <a:p>
            <a:r>
              <a:rPr lang="pt-BR" sz="1600" smtClean="0"/>
              <a:t>Leitura e aprovação da Ata</a:t>
            </a:r>
          </a:p>
          <a:p>
            <a:endParaRPr lang="pt-BR" sz="1600" smtClean="0"/>
          </a:p>
          <a:p>
            <a:r>
              <a:rPr lang="pt-BR" sz="1600" smtClean="0"/>
              <a:t>Informação sobre as matérias recebidas para instrução e distribuídas, matérias para ciência, inclusive quanto a encaminhamentos resultantes de pareceres.</a:t>
            </a:r>
          </a:p>
          <a:p>
            <a:endParaRPr lang="pt-BR" sz="1600" smtClean="0"/>
          </a:p>
          <a:p>
            <a:r>
              <a:rPr lang="pt-BR" sz="1600" smtClean="0"/>
              <a:t>Discussão – momento para solicitação de vistas e outros encaminhamentos</a:t>
            </a:r>
          </a:p>
          <a:p>
            <a:endParaRPr lang="pt-BR" sz="1600" smtClean="0"/>
          </a:p>
          <a:p>
            <a:r>
              <a:rPr lang="pt-BR" sz="1600" smtClean="0"/>
              <a:t>Votação – depois de iniciada, não se volta à discussão</a:t>
            </a:r>
          </a:p>
          <a:p>
            <a:endParaRPr lang="pt-BR" sz="1600" smtClean="0"/>
          </a:p>
          <a:p>
            <a:r>
              <a:rPr lang="pt-BR" sz="1600" smtClean="0"/>
              <a:t>Suspensão, levantamento, adiamento</a:t>
            </a:r>
          </a:p>
          <a:p>
            <a:endParaRPr lang="pt-BR" sz="1600" smtClean="0"/>
          </a:p>
          <a:p>
            <a:r>
              <a:rPr lang="pt-BR" sz="1600" smtClean="0"/>
              <a:t>Papel da Secretaria e das Assessorias</a:t>
            </a:r>
          </a:p>
          <a:p>
            <a:endParaRPr lang="pt-BR" sz="1600" smtClean="0"/>
          </a:p>
          <a:p>
            <a:endParaRPr lang="pt-BR" sz="1800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237E25-9D4F-4CAB-8A89-89C84B733788}" type="slidenum">
              <a:rPr lang="pt-BR" smtClean="0"/>
              <a:pPr/>
              <a:t>15</a:t>
            </a:fld>
            <a:endParaRPr lang="pt-BR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AUDIÊNCIAS PÚBLICAS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smtClean="0"/>
              <a:t>São reuniões convocadas </a:t>
            </a:r>
            <a:r>
              <a:rPr lang="pt-BR" sz="1600" u="sng" smtClean="0"/>
              <a:t>pela Comissão</a:t>
            </a:r>
            <a:r>
              <a:rPr lang="pt-BR" sz="1600" smtClean="0"/>
              <a:t> para aprofundamento de análise de matéria submetida à sua apreciação, obrigatoriamente, com a participação dos cidadãos</a:t>
            </a:r>
          </a:p>
          <a:p>
            <a:endParaRPr lang="pt-BR" sz="1600" smtClean="0"/>
          </a:p>
          <a:p>
            <a:r>
              <a:rPr lang="pt-BR" sz="1600" smtClean="0"/>
              <a:t>Podem ser realizadas na sede do Poder Legislativo ou, fora dela, porém no Estado de são Paulo e devem ser </a:t>
            </a:r>
            <a:r>
              <a:rPr lang="pt-BR" sz="1600" u="sng" smtClean="0"/>
              <a:t>previamente</a:t>
            </a:r>
            <a:r>
              <a:rPr lang="pt-BR" sz="1600" smtClean="0"/>
              <a:t> aprovadas pela Comissão, com base em requerimento escrito de qualquer de seus membros</a:t>
            </a:r>
          </a:p>
          <a:p>
            <a:endParaRPr lang="pt-BR" sz="1600" smtClean="0"/>
          </a:p>
          <a:p>
            <a:r>
              <a:rPr lang="pt-BR" sz="1600" smtClean="0"/>
              <a:t>Há audiências públicas obrigatórias em função de procedimentos legislativos especiais</a:t>
            </a:r>
          </a:p>
          <a:p>
            <a:endParaRPr lang="pt-BR" sz="1600" smtClean="0"/>
          </a:p>
          <a:p>
            <a:r>
              <a:rPr lang="pt-BR" sz="1600" smtClean="0"/>
              <a:t>Devem produzir informações a serem agregadas à instrução de projetos e processos</a:t>
            </a:r>
          </a:p>
          <a:p>
            <a:endParaRPr lang="pt-BR" sz="1600" smtClean="0"/>
          </a:p>
          <a:p>
            <a:r>
              <a:rPr lang="pt-BR" sz="1600" smtClean="0"/>
              <a:t>Não são audiências públicas, nos termos regimentais, aquelas reuniões públicas promovidas por mandatos parlamentares e partidos, e, por isso, embora sejam consultas relevantes, não fazem parte do processo legislativo de instrução</a:t>
            </a: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3FFC9B-8E8C-4F28-BA1A-E58DC61B1534}" type="slidenum">
              <a:rPr lang="pt-BR" smtClean="0"/>
              <a:pPr/>
              <a:t>16</a:t>
            </a:fld>
            <a:endParaRPr lang="pt-BR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MANIFESTAÇÃO/VOTO DO RELATOR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smtClean="0"/>
              <a:t>O relatório deve consolidar todas as informações de instrução a serem agregadas à matéria a ser discutida/deliberada pela Comissão, e pode ser precedido de todas as ações previstas para obter informações adicionais, incluindo seminários, audiências públicas e diligências</a:t>
            </a:r>
          </a:p>
          <a:p>
            <a:endParaRPr lang="pt-BR" sz="1600" smtClean="0"/>
          </a:p>
          <a:p>
            <a:r>
              <a:rPr lang="pt-BR" sz="1600" smtClean="0"/>
              <a:t>Elenca os argumentos relativos à competência da Comissão, podendo propor emendas e subemendas</a:t>
            </a:r>
          </a:p>
          <a:p>
            <a:pPr>
              <a:buFont typeface="Wingdings" pitchFamily="2" charset="2"/>
              <a:buNone/>
            </a:pPr>
            <a:endParaRPr lang="pt-BR" sz="1600" smtClean="0"/>
          </a:p>
          <a:p>
            <a:r>
              <a:rPr lang="pt-BR" sz="1600" smtClean="0"/>
              <a:t>Deve manifestar-se sobre a proposição principal e todos os seus acessórios (emendas, e outras propostas)</a:t>
            </a:r>
          </a:p>
          <a:p>
            <a:endParaRPr lang="pt-BR" sz="1600" smtClean="0"/>
          </a:p>
          <a:p>
            <a:r>
              <a:rPr lang="pt-BR" sz="1600" smtClean="0"/>
              <a:t>Voto do Relator, detalhando quando for o caso, a forma da proposição que melhor atenda à essa conclusão: Exemplo: Favorável na forma de substitutivo...... </a:t>
            </a:r>
          </a:p>
          <a:p>
            <a:r>
              <a:rPr lang="pt-BR" sz="1600" smtClean="0"/>
              <a:t>Caso, o voto do relator conclua por necessidade de proposição ou substitutivo, esta deverá estar devidamente redigida </a:t>
            </a:r>
          </a:p>
          <a:p>
            <a:endParaRPr lang="pt-BR" sz="1600" smtClean="0"/>
          </a:p>
          <a:p>
            <a:r>
              <a:rPr lang="pt-BR" sz="1600" smtClean="0"/>
              <a:t>Cota de relator</a:t>
            </a: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D9A43C-C668-4A43-920D-9F080E465857}" type="slidenum">
              <a:rPr lang="pt-BR" smtClean="0"/>
              <a:pPr/>
              <a:t>17</a:t>
            </a:fld>
            <a:endParaRPr lang="pt-BR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VOTO EM SEPARADO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800" smtClean="0"/>
          </a:p>
          <a:p>
            <a:r>
              <a:rPr lang="pt-BR" sz="1800" smtClean="0"/>
              <a:t>Pode ser elaborado sempre que algum membro da Comissão divergir do voto do relator designado, visando a deixar explícita a posição da “parte” da sociedade que tem outros motivos e interesses em aprovar ou rejeitar a proposição ou parecer sobre processo.</a:t>
            </a:r>
          </a:p>
          <a:p>
            <a:endParaRPr lang="pt-BR" sz="1800" smtClean="0"/>
          </a:p>
          <a:p>
            <a:r>
              <a:rPr lang="pt-BR" sz="1800" smtClean="0"/>
              <a:t>Obedece à mesma forma e regras da redação do Voto do Relator, pois, caso seja aprovado, será transformado em Parecer da Comissão.</a:t>
            </a:r>
          </a:p>
          <a:p>
            <a:endParaRPr lang="pt-BR" sz="1800" smtClean="0"/>
          </a:p>
          <a:p>
            <a:r>
              <a:rPr lang="pt-BR" sz="1800" smtClean="0"/>
              <a:t>Não deve pressupor a leitura concomitante, pelo cidadão, do voto do relator designado, porém deve mencionar os argumentos sobre os quais se foca a divergência: a) informações agregadas na parte de relatório; b) conclusões; c) proposições apresentadas.</a:t>
            </a:r>
          </a:p>
          <a:p>
            <a:endParaRPr lang="pt-BR" sz="1800" smtClean="0"/>
          </a:p>
          <a:p>
            <a:endParaRPr lang="pt-BR" sz="1800" smtClean="0"/>
          </a:p>
          <a:p>
            <a:endParaRPr lang="pt-BR" sz="1800" smtClean="0"/>
          </a:p>
          <a:p>
            <a:endParaRPr lang="pt-BR" sz="1800" smtClean="0"/>
          </a:p>
          <a:p>
            <a:endParaRPr lang="pt-BR" sz="1800" smtClean="0"/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7303C7-6CB6-4E86-A9C2-7C936CB0328B}" type="slidenum">
              <a:rPr lang="pt-BR" smtClean="0"/>
              <a:pPr/>
              <a:t>18</a:t>
            </a:fld>
            <a:endParaRPr lang="pt-B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PARECER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smtClean="0"/>
              <a:t>É o pronunciamento de Comissão sobre a matéria sujeita a sua apreciação, emitido de acordo com o devido processo legislativo, com base na manifestação do relator designado e nos eventuais votos em separado, divergentes da manifestação do relator:</a:t>
            </a:r>
          </a:p>
          <a:p>
            <a:pPr>
              <a:buFont typeface="Wingdings" pitchFamily="2" charset="2"/>
              <a:buNone/>
            </a:pPr>
            <a:r>
              <a:rPr lang="pt-BR" sz="2000" smtClean="0"/>
              <a:t>          - Legalidade, juridicidade e redação</a:t>
            </a:r>
          </a:p>
          <a:p>
            <a:pPr>
              <a:buFont typeface="Wingdings" pitchFamily="2" charset="2"/>
              <a:buNone/>
            </a:pPr>
            <a:r>
              <a:rPr lang="pt-BR" sz="2000" smtClean="0"/>
              <a:t>          - Mérito: conteúdo, conveniência, bem comum</a:t>
            </a:r>
          </a:p>
          <a:p>
            <a:pPr>
              <a:buFont typeface="Wingdings" pitchFamily="2" charset="2"/>
              <a:buNone/>
            </a:pPr>
            <a:r>
              <a:rPr lang="pt-BR" sz="2000" smtClean="0"/>
              <a:t>          - Fiscalização e controle: legalidade, mérito</a:t>
            </a:r>
          </a:p>
          <a:p>
            <a:pPr>
              <a:buFont typeface="Wingdings" pitchFamily="2" charset="2"/>
              <a:buNone/>
            </a:pPr>
            <a:r>
              <a:rPr lang="pt-BR" sz="2000" smtClean="0"/>
              <a:t>             conclusivo na Comissão – CFOP e CFC</a:t>
            </a:r>
          </a:p>
          <a:p>
            <a:pPr>
              <a:buFont typeface="Wingdings" pitchFamily="2" charset="2"/>
              <a:buNone/>
            </a:pPr>
            <a:r>
              <a:rPr lang="pt-BR" sz="2000" smtClean="0"/>
              <a:t>          - Forma: relatório, voto do relator, decisão da Comissão,</a:t>
            </a:r>
          </a:p>
          <a:p>
            <a:pPr>
              <a:buFont typeface="Wingdings" pitchFamily="2" charset="2"/>
              <a:buNone/>
            </a:pPr>
            <a:r>
              <a:rPr lang="pt-BR" sz="2000" smtClean="0"/>
              <a:t>            assinada por todos os presentes</a:t>
            </a:r>
          </a:p>
          <a:p>
            <a:pPr>
              <a:buFont typeface="Wingdings" pitchFamily="2" charset="2"/>
              <a:buNone/>
            </a:pPr>
            <a:r>
              <a:rPr lang="pt-BR" sz="2000" smtClean="0"/>
              <a:t>          - Cotas de relator</a:t>
            </a: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043BD69-CD1F-4420-8B2A-8CE9E23E6EBD}" type="slidenum">
              <a:rPr lang="pt-BR" smtClean="0"/>
              <a:pPr/>
              <a:t>19</a:t>
            </a:fld>
            <a:endParaRPr lang="pt-B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0170882-E714-40AE-92B6-FF0872C3C386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RELEMBRANDO</a:t>
            </a:r>
            <a:br>
              <a:rPr lang="pt-BR" sz="3200" smtClean="0"/>
            </a:br>
            <a:r>
              <a:rPr lang="pt-BR" sz="3200" smtClean="0"/>
              <a:t>PROCESSO LEGISLATIVO É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75512" cy="4114800"/>
          </a:xfrm>
        </p:spPr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Conjunto de atos realizados pela Assembléia, visando a elaboração das leis de forma democrática, ordenados conforme as regras definidas em acordo pelas partes da sociedade, representadas, proporcionalmente, através do processo eleitoral e expressas na Constituição e no Regimento Interno.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RELATÓRIOS 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Comissões Parlamentares de Inquérito</a:t>
            </a:r>
          </a:p>
          <a:p>
            <a:endParaRPr lang="pt-BR" smtClean="0"/>
          </a:p>
          <a:p>
            <a:r>
              <a:rPr lang="pt-BR" smtClean="0"/>
              <a:t>Comissões Especiais</a:t>
            </a:r>
          </a:p>
          <a:p>
            <a:endParaRPr lang="pt-BR" smtClean="0"/>
          </a:p>
          <a:p>
            <a:r>
              <a:rPr lang="pt-BR" smtClean="0"/>
              <a:t>Comissões de Representação</a:t>
            </a:r>
          </a:p>
          <a:p>
            <a:endParaRPr lang="pt-BR" smtClean="0"/>
          </a:p>
          <a:p>
            <a:r>
              <a:rPr lang="pt-BR" smtClean="0"/>
              <a:t>Sub-comissões</a:t>
            </a: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2C65E6B-5B32-43E6-9D1C-CDEB25AE9D62}" type="slidenum">
              <a:rPr lang="pt-BR" smtClean="0"/>
              <a:pPr/>
              <a:t>20</a:t>
            </a:fld>
            <a:endParaRPr lang="pt-B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VOTOS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b="1" smtClean="0"/>
              <a:t>NO PARECER</a:t>
            </a:r>
            <a:r>
              <a:rPr lang="pt-BR" sz="160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a) </a:t>
            </a:r>
            <a:r>
              <a:rPr lang="pt-BR" sz="1600" u="sng" smtClean="0"/>
              <a:t>Favoráveis</a:t>
            </a:r>
            <a:r>
              <a:rPr lang="pt-BR" sz="1600" smtClean="0"/>
              <a:t>: ao Parecer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                - pelas conclusões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                - com restrições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                - em separado não divergentes das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                        conclusões  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b) </a:t>
            </a:r>
            <a:r>
              <a:rPr lang="pt-BR" sz="1600" u="sng" smtClean="0"/>
              <a:t>Contrários</a:t>
            </a:r>
            <a:r>
              <a:rPr lang="pt-BR" sz="1600" smtClean="0"/>
              <a:t>: os votos vencidos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c) </a:t>
            </a:r>
            <a:r>
              <a:rPr lang="pt-BR" sz="1600" u="sng" smtClean="0"/>
              <a:t>Voto em Separado</a:t>
            </a:r>
            <a:r>
              <a:rPr lang="pt-BR" sz="1600" smtClean="0"/>
              <a:t> divergente do Relator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d) </a:t>
            </a:r>
            <a:r>
              <a:rPr lang="pt-BR" sz="1600" u="sng" smtClean="0"/>
              <a:t>Redação do voto vencedor</a:t>
            </a:r>
          </a:p>
          <a:p>
            <a:pPr>
              <a:buFont typeface="Wingdings" pitchFamily="2" charset="2"/>
              <a:buNone/>
            </a:pPr>
            <a:endParaRPr lang="pt-BR" sz="1600" smtClean="0"/>
          </a:p>
          <a:p>
            <a:r>
              <a:rPr lang="pt-BR" sz="1600" b="1" smtClean="0"/>
              <a:t>NA PROPOSIÇÃO/PROCESSO</a:t>
            </a:r>
            <a:r>
              <a:rPr lang="pt-BR" sz="1600" smtClean="0"/>
              <a:t>: votações conclusivas/comandos de votação: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  - Favorável ao projeto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  - favorável ao projeto, salvo emenda (votada à parte)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  - contrário ao projeto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  - favorável ao substitutivo (prejudica o projeto original)</a:t>
            </a:r>
          </a:p>
          <a:p>
            <a:pPr>
              <a:buFont typeface="Wingdings" pitchFamily="2" charset="2"/>
              <a:buNone/>
            </a:pPr>
            <a:r>
              <a:rPr lang="pt-BR" sz="1600" smtClean="0"/>
              <a:t>      - favorável ou contrário à emenda destacada</a:t>
            </a: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C5FC5D-3E08-4975-A72F-CD5705222DD8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TRABALHO NAS COMISSÕES - FISCALIZAR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1116013" y="2060575"/>
            <a:ext cx="77724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1800" smtClean="0"/>
              <a:t>Todas as Comissões exercem essa atividade, porém a CFC e a CFOP desenvolvem trabalhos específicos: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u="sng" smtClean="0"/>
              <a:t>Processos</a:t>
            </a:r>
            <a:r>
              <a:rPr lang="pt-BR" sz="1800" smtClean="0"/>
              <a:t>:</a:t>
            </a:r>
          </a:p>
          <a:p>
            <a:pPr algn="just" eaLnBrk="1" hangingPunct="1"/>
            <a:r>
              <a:rPr lang="pt-BR" sz="1800" smtClean="0"/>
              <a:t> </a:t>
            </a:r>
            <a:r>
              <a:rPr lang="pt-BR" sz="1800" u="sng" smtClean="0"/>
              <a:t>Comissão de Fiscalização e Controle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smtClean="0"/>
              <a:t>     - Lei nº 4595/85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smtClean="0"/>
              <a:t>     - Inquéritos civis decorrentes de Decretos Legislativos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smtClean="0"/>
              <a:t>     - Relatórios de CPI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smtClean="0"/>
              <a:t>     - Tomada de contas</a:t>
            </a:r>
          </a:p>
          <a:p>
            <a:pPr algn="just" eaLnBrk="1" hangingPunct="1"/>
            <a:endParaRPr lang="pt-BR" sz="1800" smtClean="0"/>
          </a:p>
          <a:p>
            <a:pPr algn="just" eaLnBrk="1" hangingPunct="1"/>
            <a:r>
              <a:rPr lang="pt-BR" sz="1800" u="sng" smtClean="0"/>
              <a:t>Comissão de Finanças Orçamento e Planejamento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smtClean="0"/>
              <a:t>     - Processos do TCE – contratos irregulares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smtClean="0"/>
              <a:t>     - Tomada de contas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800" smtClean="0"/>
              <a:t>     - Relatórios de gestão fiscal – LFR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800" smtClean="0"/>
          </a:p>
          <a:p>
            <a:pPr eaLnBrk="1" hangingPunct="1">
              <a:buFont typeface="Wingdings" pitchFamily="2" charset="2"/>
              <a:buNone/>
            </a:pPr>
            <a:endParaRPr lang="pt-BR" sz="2000" smtClean="0"/>
          </a:p>
          <a:p>
            <a:pPr eaLnBrk="1" hangingPunct="1">
              <a:buFont typeface="Wingdings" pitchFamily="2" charset="2"/>
              <a:buNone/>
            </a:pPr>
            <a:endParaRPr lang="pt-BR" sz="2000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DEFDF3B-5FBB-4868-BC26-934A385B84EE}" type="slidenum">
              <a:rPr lang="pt-BR" smtClean="0"/>
              <a:pPr/>
              <a:t>22</a:t>
            </a:fld>
            <a:endParaRPr lang="pt-BR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mtClean="0"/>
              <a:t>PROCESSOS ESPECIAIS DE INSTRUÇÃO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1800" smtClean="0"/>
              <a:t>Lei 4595/1985 – Dispõe sobre a fiscalização dos atos da administração e cria a Comissão de Fiscalização e Controle</a:t>
            </a:r>
          </a:p>
          <a:p>
            <a:pPr eaLnBrk="1" hangingPunct="1"/>
            <a:endParaRPr lang="pt-BR" sz="1800" smtClean="0"/>
          </a:p>
          <a:p>
            <a:pPr eaLnBrk="1" hangingPunct="1"/>
            <a:r>
              <a:rPr lang="pt-BR" sz="1800" smtClean="0"/>
              <a:t>Tomada de Contas apresentadas pelo Governador</a:t>
            </a:r>
          </a:p>
          <a:p>
            <a:pPr eaLnBrk="1" hangingPunct="1"/>
            <a:endParaRPr lang="pt-BR" sz="1800" smtClean="0"/>
          </a:p>
          <a:p>
            <a:pPr eaLnBrk="1" hangingPunct="1"/>
            <a:r>
              <a:rPr lang="pt-BR" sz="1800" smtClean="0"/>
              <a:t>Divisão Territorial do Estado</a:t>
            </a:r>
          </a:p>
          <a:p>
            <a:pPr eaLnBrk="1" hangingPunct="1"/>
            <a:endParaRPr lang="pt-BR" sz="1800" smtClean="0"/>
          </a:p>
          <a:p>
            <a:pPr eaLnBrk="1" hangingPunct="1"/>
            <a:r>
              <a:rPr lang="pt-BR" sz="1800" smtClean="0"/>
              <a:t>Leis do Ciclo Financeiro e Orçamentário</a:t>
            </a:r>
          </a:p>
          <a:p>
            <a:pPr eaLnBrk="1" hangingPunct="1"/>
            <a:endParaRPr lang="pt-BR" sz="1800" smtClean="0"/>
          </a:p>
          <a:p>
            <a:pPr eaLnBrk="1" hangingPunct="1"/>
            <a:r>
              <a:rPr lang="pt-BR" sz="1800" smtClean="0"/>
              <a:t>Indicação de membros do TCE e de Agências Reguladoras</a:t>
            </a:r>
          </a:p>
          <a:p>
            <a:pPr eaLnBrk="1" hangingPunct="1"/>
            <a:endParaRPr lang="pt-BR" sz="1800" smtClean="0"/>
          </a:p>
          <a:p>
            <a:pPr eaLnBrk="1" hangingPunct="1"/>
            <a:r>
              <a:rPr lang="pt-BR" sz="1800" smtClean="0"/>
              <a:t>Calamidade Pública</a:t>
            </a:r>
          </a:p>
          <a:p>
            <a:endParaRPr lang="pt-BR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2FA329-335A-4459-8631-A7DBE3BB70D4}" type="slidenum">
              <a:rPr lang="pt-BR" smtClean="0"/>
              <a:pPr/>
              <a:t>23</a:t>
            </a:fld>
            <a:endParaRPr lang="pt-B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/>
              <a:t/>
            </a:r>
            <a:br>
              <a:rPr lang="pt-BR" sz="3200" smtClean="0"/>
            </a:br>
            <a:r>
              <a:rPr lang="pt-BR" smtClean="0"/>
              <a:t>ASSESSORIA TÉCNICA/AÇÕES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smtClean="0"/>
              <a:t>Regimental e de Instrução</a:t>
            </a:r>
          </a:p>
          <a:p>
            <a:endParaRPr lang="pt-BR" sz="1800" smtClean="0"/>
          </a:p>
          <a:p>
            <a:r>
              <a:rPr lang="pt-BR" sz="1800" smtClean="0"/>
              <a:t>Política</a:t>
            </a:r>
          </a:p>
          <a:p>
            <a:endParaRPr lang="pt-BR" sz="1800" smtClean="0"/>
          </a:p>
          <a:p>
            <a:r>
              <a:rPr lang="pt-BR" sz="1800" smtClean="0"/>
              <a:t>Jurídica Constitucional</a:t>
            </a:r>
          </a:p>
          <a:p>
            <a:endParaRPr lang="pt-BR" sz="1800" smtClean="0"/>
          </a:p>
          <a:p>
            <a:r>
              <a:rPr lang="pt-BR" sz="1800" smtClean="0"/>
              <a:t>Temática</a:t>
            </a:r>
          </a:p>
          <a:p>
            <a:endParaRPr lang="pt-BR" sz="1800" smtClean="0"/>
          </a:p>
          <a:p>
            <a:r>
              <a:rPr lang="pt-BR" sz="1800" smtClean="0"/>
              <a:t>Acompanhamento das proposições e processos, sugestões de emendas e tipos de votos, análise em relação às bases eleitoral e do mandato, audiências públicas</a:t>
            </a:r>
          </a:p>
          <a:p>
            <a:pPr>
              <a:buFont typeface="Wingdings" pitchFamily="2" charset="2"/>
              <a:buNone/>
            </a:pPr>
            <a:endParaRPr lang="pt-BR" sz="1800" smtClean="0"/>
          </a:p>
          <a:p>
            <a:r>
              <a:rPr lang="pt-BR" sz="1800" smtClean="0"/>
              <a:t>Recursos disponíveis na ALESP/Transparência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FFAF98-8E88-4831-B88B-D717F4D745A8}" type="slidenum">
              <a:rPr lang="pt-BR" smtClean="0"/>
              <a:pPr/>
              <a:t>24</a:t>
            </a:fld>
            <a:endParaRPr lang="pt-B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RELATOR ESPECIAL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QUANDO OCORRE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SUBSTITUI O PROCESSO DE INSTRUÇÃO COLEGIADA PELAS COMISSÕES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DISPENSA A REALIZAÇÃO DE REUNIÕES DAS COMISSÕES</a:t>
            </a:r>
          </a:p>
          <a:p>
            <a:endParaRPr 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DB9B87A-8D3D-4711-8EBC-F52B4C530F08}" type="slidenum">
              <a:rPr lang="pt-BR" smtClean="0"/>
              <a:pPr/>
              <a:t>25</a:t>
            </a:fld>
            <a:endParaRPr lang="pt-B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FRENTES PARLAMENTARES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RESOLUÇÃO 870/2011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“Associação de deputados, de caráter suprapartidário, destinada a promover, em conjunto com representantes da sociedade civil e de órgãos públicos afins, a discussão e o aprimoramento da legislação e de políticas públicas para o Estado de São Paulo referentes a um determinado setor.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NÃO PARTICIPA DO PROCESSO DE INSTRUÇÃO – É UM ESPAÇO DE DEMOCRACIA REPRESENTATIVA QUE PERMITIRÁ RESPONDER AO DESAFIO DA CRESCENTE COMPLEXIDADE DAS POLÍTICAS PÚBLICAS.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z="1800" smtClean="0"/>
          </a:p>
          <a:p>
            <a:pPr eaLnBrk="1" hangingPunct="1">
              <a:buFont typeface="Wingdings" pitchFamily="2" charset="2"/>
              <a:buNone/>
            </a:pPr>
            <a:endParaRPr lang="pt-BR" sz="1800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A4D4082-DCEC-4C1B-A69C-B23B0E52C81D}" type="slidenum">
              <a:rPr lang="pt-BR" smtClean="0"/>
              <a:pPr/>
              <a:t>26</a:t>
            </a:fld>
            <a:endParaRPr lang="pt-BR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ECDD60-C3D2-491B-9ED1-57D725B11C1A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AS COMISSÕES COMO ESPAÇO DE DEBATES DA SOCIEDADE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Audiências públicas – “instrução participativa” (presenciais e virtuais)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Membros credenciados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Seminários, estudos e palestras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Subcomissões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Sugestões legislativas – Banco de Projetos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E-DEMOCRACIA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Experiências importantes</a:t>
            </a:r>
          </a:p>
          <a:p>
            <a:pPr>
              <a:buFont typeface="Wingdings" pitchFamily="2" charset="2"/>
              <a:buNone/>
            </a:pPr>
            <a:endParaRPr lang="pt-BR" smtClean="0"/>
          </a:p>
          <a:p>
            <a:r>
              <a:rPr lang="pt-BR" smtClean="0"/>
              <a:t>Instrução participativa digital</a:t>
            </a:r>
          </a:p>
          <a:p>
            <a:pPr>
              <a:buFont typeface="Wingdings" pitchFamily="2" charset="2"/>
              <a:buNone/>
            </a:pPr>
            <a:endParaRPr lang="pt-BR" smtClean="0"/>
          </a:p>
          <a:p>
            <a:r>
              <a:rPr lang="pt-BR" smtClean="0"/>
              <a:t>Legística </a:t>
            </a:r>
          </a:p>
          <a:p>
            <a:pPr>
              <a:buFont typeface="Wingdings" pitchFamily="2" charset="2"/>
              <a:buNone/>
            </a:pPr>
            <a:endParaRPr lang="pt-BR" smtClean="0"/>
          </a:p>
          <a:p>
            <a:r>
              <a:rPr lang="pt-BR" smtClean="0"/>
              <a:t>Proposições que podem ser feitas virtualmente</a:t>
            </a:r>
          </a:p>
          <a:p>
            <a:pPr>
              <a:buFont typeface="Wingdings" pitchFamily="2" charset="2"/>
              <a:buNone/>
            </a:pPr>
            <a:endParaRPr lang="pt-BR" smtClean="0"/>
          </a:p>
          <a:p>
            <a:r>
              <a:rPr lang="pt-BR" smtClean="0"/>
              <a:t>Democracia Direta Digital</a:t>
            </a:r>
          </a:p>
          <a:p>
            <a:endParaRPr 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E3BF0E-06A1-495D-98B0-E57860BD1849}" type="slidenum">
              <a:rPr lang="pt-BR" smtClean="0"/>
              <a:pPr/>
              <a:t>28</a:t>
            </a:fld>
            <a:endParaRPr lang="pt-B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06874B-1129-4733-AE39-494FE2248A56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DESAFIOS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z="2000" smtClean="0"/>
              <a:t>A INSTRUÇÃO E A ASSIMETRIA DE INFORMAÇÕES</a:t>
            </a:r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AMPLIAR A INSTRUÇÃO PARA ALÉM DA ANÁLISE DAS FORMALIDADES JURÍDICAS</a:t>
            </a:r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ENTENDER QUE A ELABORAÇÃO DE UM PARECER DE MÉRITO CONSISTENTE É FAZER POLÍTICA PÚBLICA</a:t>
            </a:r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REALIZAR OS PRINCÍPIOS DA LEGÍSTICA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OBJETIVO DA AULA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z="1800" smtClean="0"/>
              <a:t>Detalhar a fase de instrução do processo legislativo</a:t>
            </a:r>
          </a:p>
          <a:p>
            <a:pPr>
              <a:buFont typeface="Wingdings" pitchFamily="2" charset="2"/>
              <a:buNone/>
            </a:pPr>
            <a:endParaRPr lang="pt-BR" sz="1800" smtClean="0"/>
          </a:p>
          <a:p>
            <a:r>
              <a:rPr lang="pt-BR" sz="1800" smtClean="0"/>
              <a:t>Indicar a importância do uso adequado de informações e demais instrumentos previstos na Constituição e no Regimento Interno</a:t>
            </a:r>
          </a:p>
          <a:p>
            <a:endParaRPr lang="pt-BR" sz="1800" smtClean="0"/>
          </a:p>
          <a:p>
            <a:r>
              <a:rPr lang="pt-BR" sz="1800" smtClean="0"/>
              <a:t>Indicar as relações entre a elaboração de Pareceres e relatórios de Comissões e a implantação de políticas públicas </a:t>
            </a:r>
          </a:p>
          <a:p>
            <a:endParaRPr lang="pt-BR" sz="1800" smtClean="0"/>
          </a:p>
          <a:p>
            <a:r>
              <a:rPr lang="pt-BR" sz="1800" smtClean="0"/>
              <a:t>Debater a importância da Assessoria Técnica</a:t>
            </a:r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91AE5F-B590-4AD0-B3CB-CA5F71DC77EF}" type="slidenum">
              <a:rPr lang="pt-BR" smtClean="0"/>
              <a:pPr/>
              <a:t>3</a:t>
            </a:fld>
            <a:endParaRPr lang="pt-BR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F236A2-974C-4CBF-A45F-8FB963550373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CONTATO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 eaLnBrk="1" hangingPunct="1"/>
            <a:r>
              <a:rPr lang="pt-BR" smtClean="0"/>
              <a:t>TANIA RODRIGUES MENDES</a:t>
            </a:r>
          </a:p>
          <a:p>
            <a:pPr eaLnBrk="1" hangingPunct="1"/>
            <a:r>
              <a:rPr lang="pt-BR" smtClean="0">
                <a:hlinkClick r:id="rId2"/>
              </a:rPr>
              <a:t>trodrigues@al.sp.gov.br</a:t>
            </a:r>
            <a:endParaRPr lang="pt-BR" smtClean="0"/>
          </a:p>
          <a:p>
            <a:pPr eaLnBrk="1" hangingPunct="1"/>
            <a:r>
              <a:rPr lang="pt-BR" smtClean="0">
                <a:hlinkClick r:id="rId3"/>
              </a:rPr>
              <a:t>taniarodriguesmendes@yahoo.com.br</a:t>
            </a:r>
            <a:endParaRPr lang="pt-BR" smtClean="0"/>
          </a:p>
          <a:p>
            <a:pPr eaLnBrk="1" hangingPunct="1"/>
            <a:r>
              <a:rPr lang="pt-BR" smtClean="0"/>
              <a:t>Tel: (11)3886-6353  (11)99949-4191</a:t>
            </a:r>
          </a:p>
          <a:p>
            <a:pPr eaLnBrk="1" hangingPunct="1"/>
            <a:r>
              <a:rPr lang="pt-BR" smtClean="0"/>
              <a:t>Secretária da Comissão de Fiscalização e Controle - DAC/DC </a:t>
            </a:r>
          </a:p>
          <a:p>
            <a:pPr eaLnBrk="1" hangingPunct="1"/>
            <a:r>
              <a:rPr lang="pt-BR" smtClean="0"/>
              <a:t>Coordenadora do Comitê do Portal da Assembléia Legislativa do Estado de São Paulo – Ato nº 05/2005, da Mesa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75B16F1-A2C3-4789-A07C-91F6C601C403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PASSOS/FASES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ELABORAÇÃO</a:t>
            </a:r>
          </a:p>
          <a:p>
            <a:pPr eaLnBrk="1" hangingPunct="1"/>
            <a:r>
              <a:rPr lang="pt-BR" smtClean="0"/>
              <a:t>APRESENTAÇÃO/PUBLICAÇÃO</a:t>
            </a:r>
          </a:p>
          <a:p>
            <a:pPr eaLnBrk="1" hangingPunct="1"/>
            <a:r>
              <a:rPr lang="pt-BR" smtClean="0"/>
              <a:t>INSTRUÇÃO – DEBATES NAS COMISSÕES</a:t>
            </a:r>
          </a:p>
          <a:p>
            <a:pPr eaLnBrk="1" hangingPunct="1"/>
            <a:r>
              <a:rPr lang="pt-BR" smtClean="0"/>
              <a:t>  </a:t>
            </a:r>
            <a:r>
              <a:rPr lang="pt-BR" smtClean="0">
                <a:solidFill>
                  <a:srgbClr val="082BDC"/>
                </a:solidFill>
              </a:rPr>
              <a:t>Constitucionalidade/legalidade</a:t>
            </a:r>
          </a:p>
          <a:p>
            <a:pPr eaLnBrk="1" hangingPunct="1"/>
            <a:r>
              <a:rPr lang="pt-BR" smtClean="0"/>
              <a:t>  </a:t>
            </a:r>
            <a:r>
              <a:rPr lang="pt-BR" smtClean="0">
                <a:solidFill>
                  <a:srgbClr val="082BDC"/>
                </a:solidFill>
              </a:rPr>
              <a:t>Análise e Avaliação do Tema/Mérito</a:t>
            </a:r>
          </a:p>
          <a:p>
            <a:pPr eaLnBrk="1" hangingPunct="1"/>
            <a:r>
              <a:rPr lang="pt-BR" smtClean="0"/>
              <a:t>  </a:t>
            </a:r>
            <a:r>
              <a:rPr lang="pt-BR" smtClean="0">
                <a:solidFill>
                  <a:srgbClr val="082BDC"/>
                </a:solidFill>
              </a:rPr>
              <a:t>Recursos exigidos para a execução</a:t>
            </a:r>
            <a:endParaRPr lang="pt-BR" smtClean="0"/>
          </a:p>
          <a:p>
            <a:pPr eaLnBrk="1" hangingPunct="1"/>
            <a:r>
              <a:rPr lang="pt-BR" smtClean="0"/>
              <a:t>DELIBERAÇÃO</a:t>
            </a:r>
          </a:p>
          <a:p>
            <a:pPr eaLnBrk="1" hangingPunct="1"/>
            <a:r>
              <a:rPr lang="pt-BR" smtClean="0"/>
              <a:t>  </a:t>
            </a:r>
            <a:r>
              <a:rPr lang="pt-BR" smtClean="0">
                <a:solidFill>
                  <a:srgbClr val="082BDC"/>
                </a:solidFill>
              </a:rPr>
              <a:t>Conclusão nas Comissões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>
                <a:solidFill>
                  <a:srgbClr val="082BDC"/>
                </a:solidFill>
              </a:rPr>
              <a:t>                       </a:t>
            </a:r>
            <a:r>
              <a:rPr lang="pt-BR" i="1" smtClean="0">
                <a:solidFill>
                  <a:srgbClr val="082BDC"/>
                </a:solidFill>
              </a:rPr>
              <a:t>(ver fluxograma no Portal da ALESP)</a:t>
            </a:r>
            <a:endParaRPr lang="pt-BR" smtClean="0">
              <a:solidFill>
                <a:srgbClr val="082BD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FASE DE INSTRUÇÃO 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1116013" y="2133600"/>
            <a:ext cx="7772400" cy="4114800"/>
          </a:xfrm>
        </p:spPr>
        <p:txBody>
          <a:bodyPr/>
          <a:lstStyle/>
          <a:p>
            <a:pPr eaLnBrk="1" hangingPunct="1"/>
            <a:r>
              <a:rPr lang="pt-BR" sz="2000" smtClean="0"/>
              <a:t>INSTRUIR = AGREGAR INFORMAÇÕES PARA ESCLARECER E DOCUMENTAR  AS DELIBERAÇÕES, ATRAVÉS DE PARECERES.</a:t>
            </a:r>
          </a:p>
          <a:p>
            <a:pPr eaLnBrk="1" hangingPunct="1">
              <a:buFont typeface="Wingdings" pitchFamily="2" charset="2"/>
              <a:buNone/>
            </a:pPr>
            <a:endParaRPr lang="pt-BR" sz="2000" smtClean="0"/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   1º - CCJR: constitucionalidade, legalidade, juridicidade, redação final;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   2º - COMISSÕES TEMÁTICAS: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           - conveniência (necessidade/utilidade)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           - oportunidade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           - justiça (bem-comum)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    3º - CFOP: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            - adequação às finanças públicas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            - planejamento do Estado.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       </a:t>
            </a:r>
          </a:p>
          <a:p>
            <a:endParaRPr lang="pt-BR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9984EE-AE6D-43E7-BA7A-C264ED24351C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655523-A0C4-426C-AD97-24EDF827DEBF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     COMISSÕES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ÓRGÃOS COLEGIADOS COM A INCUMBÊNCIA ESPECIAL DE INSTRUIR OS PROJETOS E PROCESSOS, AGREGANDO ÀS PROPOSIÇÕES ESCLARECIMETNOS DE ORDEM TÉCNICA NECESSÁRIOS PARA SUBSIDIAR A DELIBERAÇÃO (DISCUSSÃO E VOTAÇÃO):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       - CONCLUSIVA NA COMISSÃO;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       - NO PLENÁRIO.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F6CB0E-8792-4E42-A1D4-1A68741A2C6E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COMISSÕES - TIPOS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1600" smtClean="0"/>
              <a:t>TÉCNICAS OU PERMANENTES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Constituição, Justiça e Redação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Mérito: assunto ou tema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Finanças, orçamento planejamento e execução orçamentária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Fiscalização e Controle 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Conselho de Ética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Corregedoria Parlamentar     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pt-BR" sz="1600" b="1" smtClean="0"/>
              <a:t>   </a:t>
            </a:r>
          </a:p>
          <a:p>
            <a:pPr eaLnBrk="1" hangingPunct="1"/>
            <a:r>
              <a:rPr lang="pt-BR" sz="1600" smtClean="0"/>
              <a:t>TEMPORÁRIAS  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CPI – Investigar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Especiais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Sub-comissões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Representativa da Assembleia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de Representação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        - Comissão da Verdade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 </a:t>
            </a:r>
          </a:p>
          <a:p>
            <a:pPr lvl="2" eaLnBrk="1" hangingPunct="1">
              <a:buFont typeface="Wingdings" pitchFamily="2" charset="2"/>
              <a:buNone/>
            </a:pPr>
            <a:endParaRPr lang="pt-BR" b="1" smtClean="0">
              <a:solidFill>
                <a:srgbClr val="082BD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COMISSÕES PERMANENTES – COMPETÊNCIAS DE INSTRUÇÃO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1187450" y="1916113"/>
            <a:ext cx="7772400" cy="4114800"/>
          </a:xfrm>
        </p:spPr>
        <p:txBody>
          <a:bodyPr/>
          <a:lstStyle/>
          <a:p>
            <a:r>
              <a:rPr lang="pt-BR" sz="1600" smtClean="0"/>
              <a:t>Dar Pareceres sobre proposições e processos (“dizer” sobre)</a:t>
            </a:r>
          </a:p>
          <a:p>
            <a:r>
              <a:rPr lang="pt-BR" sz="1600" smtClean="0"/>
              <a:t>Promover estudos e pesquisas, elaborando proposições a eles pertinentes</a:t>
            </a:r>
          </a:p>
          <a:p>
            <a:r>
              <a:rPr lang="pt-BR" sz="1600" smtClean="0"/>
              <a:t>Fiscalizar e controlar os órgãos de governo relacionados a sua especialidade</a:t>
            </a:r>
          </a:p>
          <a:p>
            <a:r>
              <a:rPr lang="pt-BR" sz="1600" smtClean="0"/>
              <a:t>Deliberar conclusivamente</a:t>
            </a:r>
          </a:p>
          <a:p>
            <a:r>
              <a:rPr lang="pt-BR" sz="1600" smtClean="0"/>
              <a:t>Convocar Secretários de Estado, dirigentes e ex-dirigentes de entidades públicas e outras autoridades, bem como particulares (parágrafo único do artigo 32 da CE)</a:t>
            </a:r>
          </a:p>
          <a:p>
            <a:r>
              <a:rPr lang="pt-BR" sz="1600" smtClean="0"/>
              <a:t>Convocar audiências públicas e analisar a prestação de contas de Secretários de Estado</a:t>
            </a:r>
          </a:p>
          <a:p>
            <a:r>
              <a:rPr lang="pt-BR" sz="1600" smtClean="0"/>
              <a:t>Receber petições, denúncias e queixas de qualquer pessoa contra ações e omissões de agentes públicos</a:t>
            </a:r>
          </a:p>
          <a:p>
            <a:r>
              <a:rPr lang="pt-BR" sz="1600" smtClean="0"/>
              <a:t>Tomar depoimento de autoridade e solicitar o do cidadão</a:t>
            </a:r>
          </a:p>
          <a:p>
            <a:r>
              <a:rPr lang="pt-BR" sz="1600" smtClean="0"/>
              <a:t>Propor ao Plenário, através de PDL, sustação de atos do Poder Executivo</a:t>
            </a:r>
          </a:p>
          <a:p>
            <a:r>
              <a:rPr lang="pt-BR" sz="1600" smtClean="0"/>
              <a:t>Solicitar ações e informações ao TCE e realizar diligências</a:t>
            </a:r>
          </a:p>
          <a:p>
            <a:r>
              <a:rPr lang="pt-BR" sz="1600" smtClean="0"/>
              <a:t>Acompanhar a execução orçamentária</a:t>
            </a:r>
          </a:p>
          <a:p>
            <a:r>
              <a:rPr lang="pt-BR" sz="1600" smtClean="0"/>
              <a:t>Criar subcomissões</a:t>
            </a:r>
          </a:p>
          <a:p>
            <a:r>
              <a:rPr lang="pt-BR" sz="1600" smtClean="0"/>
              <a:t>Estudar assuntos de sua competências, realizando seminários, palestras, etc</a:t>
            </a:r>
          </a:p>
          <a:p>
            <a:r>
              <a:rPr lang="pt-BR" sz="1600" smtClean="0"/>
              <a:t>Contratar assessoria técnica especializada</a:t>
            </a: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168824-F1FF-47EF-B822-D19E2AC65106}" type="slidenum">
              <a:rPr lang="pt-BR" smtClean="0"/>
              <a:pPr/>
              <a:t>8</a:t>
            </a:fld>
            <a:endParaRPr lang="pt-B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COMPOSIÇÃO E FUNCIONAMENTO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As vagas nas Comissões são dos Partidos – proporcionalidade (artigos 26 e 27 do RI)</a:t>
            </a:r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Membros efetivos e substitutos</a:t>
            </a:r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Presidente, Vice-Presidente e designação de relatores</a:t>
            </a:r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Reuniões – devido processo legislativo</a:t>
            </a:r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Discussão e votação: pareceres, relatórios, proposições</a:t>
            </a:r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Produtividade, Comissão e Relatores e eventual desconstituição (artigos 54 e 61A do Regimento)</a:t>
            </a:r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44FA3D-6C25-4655-9D1A-600574C50058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o">
  <a:themeElements>
    <a:clrScheme name="Geometric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e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apresentação\Geometrico.pot</Template>
  <TotalTime>1256</TotalTime>
  <Words>2056</Words>
  <Application>Microsoft Office PowerPoint</Application>
  <PresentationFormat>Apresentação na tela (4:3)</PresentationFormat>
  <Paragraphs>376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Tahoma</vt:lpstr>
      <vt:lpstr>Arial</vt:lpstr>
      <vt:lpstr>Wingdings</vt:lpstr>
      <vt:lpstr>Times New Roman</vt:lpstr>
      <vt:lpstr>Geometrico</vt:lpstr>
      <vt:lpstr>COMISSÕES – FASE DE INSTRUÇÃO DO PROCESSO LEGISLATIVO</vt:lpstr>
      <vt:lpstr>RELEMBRANDO PROCESSO LEGISLATIVO É </vt:lpstr>
      <vt:lpstr>OBJETIVO DA AULA</vt:lpstr>
      <vt:lpstr>PASSOS/FASES </vt:lpstr>
      <vt:lpstr>FASE DE INSTRUÇÃO </vt:lpstr>
      <vt:lpstr>      COMISSÕES</vt:lpstr>
      <vt:lpstr>COMISSÕES - TIPOS</vt:lpstr>
      <vt:lpstr>COMISSÕES PERMANENTES – COMPETÊNCIAS DE INSTRUÇÃO</vt:lpstr>
      <vt:lpstr>COMPOSIÇÃO E FUNCIONAMENTO</vt:lpstr>
      <vt:lpstr>COMISSÕES PERMANENTES NA ALESP</vt:lpstr>
      <vt:lpstr>CONTROLAR, FISCALIZAR E INVESTIGAR</vt:lpstr>
      <vt:lpstr>FISCALIZAÇÃO E CONTROLE </vt:lpstr>
      <vt:lpstr>TRABALHOS DAS COMISSÕES</vt:lpstr>
      <vt:lpstr>REUNIÕES</vt:lpstr>
      <vt:lpstr>FUNCIONAMENTO DA REUNIÃO</vt:lpstr>
      <vt:lpstr>AUDIÊNCIAS PÚBLICAS</vt:lpstr>
      <vt:lpstr>MANIFESTAÇÃO/VOTO DO RELATOR</vt:lpstr>
      <vt:lpstr>VOTO EM SEPARADO</vt:lpstr>
      <vt:lpstr>PARECER</vt:lpstr>
      <vt:lpstr>RELATÓRIOS </vt:lpstr>
      <vt:lpstr>TIPOS DE VOTOS</vt:lpstr>
      <vt:lpstr>TRABALHO NAS COMISSÕES - FISCALIZAR</vt:lpstr>
      <vt:lpstr>PROCESSOS ESPECIAIS DE INSTRUÇÃO</vt:lpstr>
      <vt:lpstr>      ASSESSORIA TÉCNICA/AÇÕES</vt:lpstr>
      <vt:lpstr>RELATOR ESPECIAL</vt:lpstr>
      <vt:lpstr>FRENTES PARLAMENTARES</vt:lpstr>
      <vt:lpstr>AS COMISSÕES COMO ESPAÇO DE DEBATES DA SOCIEDADE</vt:lpstr>
      <vt:lpstr>E-DEMOCRACIA</vt:lpstr>
      <vt:lpstr>DESAFIOS</vt:lpstr>
      <vt:lpstr>CONTATO</vt:lpstr>
    </vt:vector>
  </TitlesOfParts>
  <Company>alesp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Edna Mitiko Sasaki Cymbaum</dc:creator>
  <cp:lastModifiedBy>Lenovo</cp:lastModifiedBy>
  <cp:revision>174</cp:revision>
  <cp:lastPrinted>1601-01-01T00:00:00Z</cp:lastPrinted>
  <dcterms:created xsi:type="dcterms:W3CDTF">2005-08-16T16:34:38Z</dcterms:created>
  <dcterms:modified xsi:type="dcterms:W3CDTF">2014-03-24T19:13:49Z</dcterms:modified>
</cp:coreProperties>
</file>